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6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57" r:id="rId18"/>
    <p:sldId id="279" r:id="rId19"/>
    <p:sldId id="280" r:id="rId20"/>
    <p:sldId id="281" r:id="rId21"/>
    <p:sldId id="282" r:id="rId22"/>
    <p:sldId id="274" r:id="rId23"/>
    <p:sldId id="276" r:id="rId24"/>
    <p:sldId id="283" r:id="rId25"/>
    <p:sldId id="275" r:id="rId26"/>
    <p:sldId id="284" r:id="rId27"/>
    <p:sldId id="300" r:id="rId28"/>
    <p:sldId id="30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15" autoAdjust="0"/>
    <p:restoredTop sz="94660"/>
  </p:normalViewPr>
  <p:slideViewPr>
    <p:cSldViewPr snapToGrid="0">
      <p:cViewPr>
        <p:scale>
          <a:sx n="60" d="100"/>
          <a:sy n="60" d="100"/>
        </p:scale>
        <p:origin x="61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469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904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461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DEK1400x10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9718597" y="5886450"/>
            <a:ext cx="377905" cy="28575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710"/>
              </a:lnSpc>
              <a:tabLst>
                <a:tab pos="822960" algn="l"/>
                <a:tab pos="1645920" algn="l"/>
              </a:tabLst>
              <a:defRPr sz="1440">
                <a:solidFill>
                  <a:srgbClr val="FFFED5"/>
                </a:solidFill>
                <a:latin typeface="Angsana New"/>
                <a:ea typeface="Angsana New"/>
                <a:cs typeface="Angsana New"/>
                <a:sym typeface="Angsana Ne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4202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141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41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214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299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399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43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920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153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4638-6732-449D-9E00-44874595E724}" type="datetimeFigureOut">
              <a:rPr lang="th-TH" smtClean="0"/>
              <a:t>30/01/61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AB977-1BA5-469A-8CCA-6FEF83FFF03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802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885680" y="2405173"/>
            <a:ext cx="744842" cy="29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812" y="627961"/>
            <a:ext cx="9103443" cy="128225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KMUTT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Entrepreneurship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Academy</a:t>
            </a:r>
            <a:endParaRPr lang="th-TH" sz="4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0083" y="1881953"/>
            <a:ext cx="1017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KMUTT’S ROLE IN ENTREPRENEURSHIP DEVELOPMENT</a:t>
            </a:r>
          </a:p>
        </p:txBody>
      </p:sp>
      <p:pic>
        <p:nvPicPr>
          <p:cNvPr id="3076" name="Picture 4" descr="Image may contain: 2 people, people sitting, table and in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196856"/>
            <a:ext cx="12192000" cy="36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0600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3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6387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2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3" name="Shape 1451"/>
          <p:cNvSpPr/>
          <p:nvPr/>
        </p:nvSpPr>
        <p:spPr>
          <a:xfrm flipV="1">
            <a:off x="6498649" y="4009298"/>
            <a:ext cx="587853" cy="117756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4" name="Shape 1458"/>
          <p:cNvSpPr/>
          <p:nvPr/>
        </p:nvSpPr>
        <p:spPr>
          <a:xfrm>
            <a:off x="6421005" y="3766637"/>
            <a:ext cx="1012947" cy="1012947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Educational Programs / Training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04750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2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3" name="Shape 1451"/>
          <p:cNvSpPr/>
          <p:nvPr/>
        </p:nvSpPr>
        <p:spPr>
          <a:xfrm flipV="1">
            <a:off x="6498649" y="4009298"/>
            <a:ext cx="587853" cy="117756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4" name="Shape 1458"/>
          <p:cNvSpPr/>
          <p:nvPr/>
        </p:nvSpPr>
        <p:spPr>
          <a:xfrm>
            <a:off x="6421005" y="3766637"/>
            <a:ext cx="1012947" cy="1012947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Educational Programs / Training</a:t>
            </a:r>
          </a:p>
        </p:txBody>
      </p:sp>
      <p:sp>
        <p:nvSpPr>
          <p:cNvPr id="25" name="Shape 1473"/>
          <p:cNvSpPr/>
          <p:nvPr/>
        </p:nvSpPr>
        <p:spPr>
          <a:xfrm flipV="1">
            <a:off x="5041318" y="3172615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6" name="Shape 1481"/>
          <p:cNvSpPr/>
          <p:nvPr/>
        </p:nvSpPr>
        <p:spPr>
          <a:xfrm>
            <a:off x="5475082" y="2816968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Advisory Services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47526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provider / sourcing / assessment</a:t>
            </a:r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2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3" name="Shape 1451"/>
          <p:cNvSpPr/>
          <p:nvPr/>
        </p:nvSpPr>
        <p:spPr>
          <a:xfrm flipV="1">
            <a:off x="6498649" y="4009298"/>
            <a:ext cx="587853" cy="117756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4" name="Shape 1458"/>
          <p:cNvSpPr/>
          <p:nvPr/>
        </p:nvSpPr>
        <p:spPr>
          <a:xfrm>
            <a:off x="6421005" y="3766637"/>
            <a:ext cx="1012947" cy="1012947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Educational Programs / Training</a:t>
            </a:r>
          </a:p>
        </p:txBody>
      </p:sp>
      <p:sp>
        <p:nvSpPr>
          <p:cNvPr id="25" name="Shape 1473"/>
          <p:cNvSpPr/>
          <p:nvPr/>
        </p:nvSpPr>
        <p:spPr>
          <a:xfrm flipV="1">
            <a:off x="5041318" y="3172615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6" name="Shape 1481"/>
          <p:cNvSpPr/>
          <p:nvPr/>
        </p:nvSpPr>
        <p:spPr>
          <a:xfrm>
            <a:off x="5475082" y="2816968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Advisory Services</a:t>
            </a:r>
          </a:p>
        </p:txBody>
      </p:sp>
      <p:sp>
        <p:nvSpPr>
          <p:cNvPr id="27" name="Shape 1495"/>
          <p:cNvSpPr/>
          <p:nvPr/>
        </p:nvSpPr>
        <p:spPr>
          <a:xfrm>
            <a:off x="5041318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8" name="Shape 1506"/>
          <p:cNvSpPr/>
          <p:nvPr/>
        </p:nvSpPr>
        <p:spPr>
          <a:xfrm>
            <a:off x="5463652" y="1440053"/>
            <a:ext cx="1034997" cy="1034996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Coordination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32" name="Shape 1415"/>
          <p:cNvSpPr/>
          <p:nvPr/>
        </p:nvSpPr>
        <p:spPr>
          <a:xfrm>
            <a:off x="8812508" y="2822535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6357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523"/>
          <p:cNvSpPr/>
          <p:nvPr/>
        </p:nvSpPr>
        <p:spPr>
          <a:xfrm>
            <a:off x="5041318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9" name="Shape 1520"/>
          <p:cNvSpPr/>
          <p:nvPr/>
        </p:nvSpPr>
        <p:spPr>
          <a:xfrm>
            <a:off x="4254327" y="-769723"/>
            <a:ext cx="6823711" cy="6823711"/>
          </a:xfrm>
          <a:prstGeom prst="ellipse">
            <a:avLst/>
          </a:prstGeom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70"/>
          </a:p>
        </p:txBody>
      </p:sp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2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3" name="Shape 1451"/>
          <p:cNvSpPr/>
          <p:nvPr/>
        </p:nvSpPr>
        <p:spPr>
          <a:xfrm flipV="1">
            <a:off x="6498649" y="4009298"/>
            <a:ext cx="587853" cy="117756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4" name="Shape 1458"/>
          <p:cNvSpPr/>
          <p:nvPr/>
        </p:nvSpPr>
        <p:spPr>
          <a:xfrm>
            <a:off x="6421005" y="3766637"/>
            <a:ext cx="1012947" cy="1012947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Educational Programs / Training</a:t>
            </a:r>
          </a:p>
        </p:txBody>
      </p:sp>
      <p:sp>
        <p:nvSpPr>
          <p:cNvPr id="25" name="Shape 1473"/>
          <p:cNvSpPr/>
          <p:nvPr/>
        </p:nvSpPr>
        <p:spPr>
          <a:xfrm flipV="1">
            <a:off x="5041318" y="3172615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6" name="Shape 1481"/>
          <p:cNvSpPr/>
          <p:nvPr/>
        </p:nvSpPr>
        <p:spPr>
          <a:xfrm>
            <a:off x="5475082" y="2816968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Advisory Services</a:t>
            </a:r>
          </a:p>
        </p:txBody>
      </p:sp>
      <p:sp>
        <p:nvSpPr>
          <p:cNvPr id="27" name="Shape 1495"/>
          <p:cNvSpPr/>
          <p:nvPr/>
        </p:nvSpPr>
        <p:spPr>
          <a:xfrm>
            <a:off x="5041318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31" name="Shape 1532"/>
          <p:cNvSpPr/>
          <p:nvPr/>
        </p:nvSpPr>
        <p:spPr>
          <a:xfrm>
            <a:off x="4699474" y="1314177"/>
            <a:ext cx="621923" cy="621923"/>
          </a:xfrm>
          <a:prstGeom prst="ellipse">
            <a:avLst/>
          </a:prstGeom>
          <a:solidFill>
            <a:srgbClr val="00BAFB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Env. Factor</a:t>
            </a:r>
          </a:p>
        </p:txBody>
      </p:sp>
      <p:sp>
        <p:nvSpPr>
          <p:cNvPr id="32" name="Shape 1506"/>
          <p:cNvSpPr/>
          <p:nvPr/>
        </p:nvSpPr>
        <p:spPr>
          <a:xfrm>
            <a:off x="5463652" y="1440053"/>
            <a:ext cx="1034997" cy="1034996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Coordination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33360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523"/>
          <p:cNvSpPr/>
          <p:nvPr/>
        </p:nvSpPr>
        <p:spPr>
          <a:xfrm>
            <a:off x="5041318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9" name="Shape 1520"/>
          <p:cNvSpPr/>
          <p:nvPr/>
        </p:nvSpPr>
        <p:spPr>
          <a:xfrm>
            <a:off x="4254327" y="-769723"/>
            <a:ext cx="6823711" cy="6823711"/>
          </a:xfrm>
          <a:prstGeom prst="ellipse">
            <a:avLst/>
          </a:prstGeom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70"/>
          </a:p>
        </p:txBody>
      </p:sp>
      <p:sp>
        <p:nvSpPr>
          <p:cNvPr id="20" name="Shape 1424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5" name="Shape 1362"/>
          <p:cNvSpPr/>
          <p:nvPr/>
        </p:nvSpPr>
        <p:spPr>
          <a:xfrm flipH="1">
            <a:off x="8391401" y="301505"/>
            <a:ext cx="508529" cy="678996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/>
              <a:t>Funds / Capital Networks</a:t>
            </a:r>
          </a:p>
        </p:txBody>
      </p:sp>
      <p:sp>
        <p:nvSpPr>
          <p:cNvPr id="18" name="Shape 1407"/>
          <p:cNvSpPr/>
          <p:nvPr/>
        </p:nvSpPr>
        <p:spPr>
          <a:xfrm>
            <a:off x="9027775" y="3155217"/>
            <a:ext cx="1263271" cy="45916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9" name="Shape 1415"/>
          <p:cNvSpPr/>
          <p:nvPr/>
        </p:nvSpPr>
        <p:spPr>
          <a:xfrm>
            <a:off x="8812508" y="2851257"/>
            <a:ext cx="1021915" cy="962754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Providers</a:t>
            </a:r>
            <a:endParaRPr sz="900" dirty="0"/>
          </a:p>
        </p:txBody>
      </p:sp>
      <p:sp>
        <p:nvSpPr>
          <p:cNvPr id="21" name="Shape 1428"/>
          <p:cNvSpPr/>
          <p:nvPr/>
        </p:nvSpPr>
        <p:spPr>
          <a:xfrm>
            <a:off x="8236895" y="4002739"/>
            <a:ext cx="524817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2" name="Shape 1436"/>
          <p:cNvSpPr/>
          <p:nvPr/>
        </p:nvSpPr>
        <p:spPr>
          <a:xfrm>
            <a:off x="7866585" y="3862138"/>
            <a:ext cx="996678" cy="958911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Technology </a:t>
            </a:r>
            <a:r>
              <a:rPr lang="en-US" sz="900" dirty="0"/>
              <a:t>Integrators</a:t>
            </a:r>
            <a:endParaRPr sz="900" dirty="0"/>
          </a:p>
        </p:txBody>
      </p:sp>
      <p:sp>
        <p:nvSpPr>
          <p:cNvPr id="23" name="Shape 1451"/>
          <p:cNvSpPr/>
          <p:nvPr/>
        </p:nvSpPr>
        <p:spPr>
          <a:xfrm flipV="1">
            <a:off x="6498649" y="4009298"/>
            <a:ext cx="587853" cy="117756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4" name="Shape 1458"/>
          <p:cNvSpPr/>
          <p:nvPr/>
        </p:nvSpPr>
        <p:spPr>
          <a:xfrm>
            <a:off x="6421005" y="3766637"/>
            <a:ext cx="1012947" cy="1012947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Educational Programs / Training</a:t>
            </a:r>
          </a:p>
        </p:txBody>
      </p:sp>
      <p:sp>
        <p:nvSpPr>
          <p:cNvPr id="25" name="Shape 1473"/>
          <p:cNvSpPr/>
          <p:nvPr/>
        </p:nvSpPr>
        <p:spPr>
          <a:xfrm flipV="1">
            <a:off x="5041318" y="3172615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26" name="Shape 1481"/>
          <p:cNvSpPr/>
          <p:nvPr/>
        </p:nvSpPr>
        <p:spPr>
          <a:xfrm>
            <a:off x="5475082" y="2816968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Advisory Services</a:t>
            </a:r>
          </a:p>
        </p:txBody>
      </p:sp>
      <p:sp>
        <p:nvSpPr>
          <p:cNvPr id="27" name="Shape 1495"/>
          <p:cNvSpPr/>
          <p:nvPr/>
        </p:nvSpPr>
        <p:spPr>
          <a:xfrm>
            <a:off x="5041318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32" name="Shape 1506"/>
          <p:cNvSpPr/>
          <p:nvPr/>
        </p:nvSpPr>
        <p:spPr>
          <a:xfrm>
            <a:off x="5463652" y="1440053"/>
            <a:ext cx="1034997" cy="1034996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Coordination</a:t>
            </a:r>
          </a:p>
        </p:txBody>
      </p:sp>
      <p:sp>
        <p:nvSpPr>
          <p:cNvPr id="35" name="Shape 1563"/>
          <p:cNvSpPr/>
          <p:nvPr/>
        </p:nvSpPr>
        <p:spPr>
          <a:xfrm>
            <a:off x="4168679" y="2150749"/>
            <a:ext cx="182881" cy="182881"/>
          </a:xfrm>
          <a:prstGeom prst="ellipse">
            <a:avLst/>
          </a:prstGeom>
          <a:solidFill>
            <a:srgbClr val="00BAFB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cxnSp>
        <p:nvCxnSpPr>
          <p:cNvPr id="36" name="Connector 1565"/>
          <p:cNvCxnSpPr>
            <a:endCxn id="35" idx="0"/>
          </p:cNvCxnSpPr>
          <p:nvPr/>
        </p:nvCxnSpPr>
        <p:spPr>
          <a:xfrm flipH="1">
            <a:off x="4260119" y="1625137"/>
            <a:ext cx="750317" cy="617052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sp>
        <p:nvSpPr>
          <p:cNvPr id="37" name="Shape 1566"/>
          <p:cNvSpPr/>
          <p:nvPr/>
        </p:nvSpPr>
        <p:spPr>
          <a:xfrm>
            <a:off x="4159113" y="2802848"/>
            <a:ext cx="182881" cy="182881"/>
          </a:xfrm>
          <a:prstGeom prst="ellipse">
            <a:avLst/>
          </a:prstGeom>
          <a:solidFill>
            <a:srgbClr val="00BAFB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38" name="Shape 1567"/>
          <p:cNvSpPr/>
          <p:nvPr/>
        </p:nvSpPr>
        <p:spPr>
          <a:xfrm>
            <a:off x="4281805" y="3478488"/>
            <a:ext cx="182881" cy="182881"/>
          </a:xfrm>
          <a:prstGeom prst="ellipse">
            <a:avLst/>
          </a:prstGeom>
          <a:solidFill>
            <a:srgbClr val="00BAFB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39" name="Shape 1568"/>
          <p:cNvSpPr/>
          <p:nvPr/>
        </p:nvSpPr>
        <p:spPr>
          <a:xfrm>
            <a:off x="4602676" y="892533"/>
            <a:ext cx="182881" cy="182881"/>
          </a:xfrm>
          <a:prstGeom prst="ellipse">
            <a:avLst/>
          </a:prstGeom>
          <a:solidFill>
            <a:srgbClr val="00BAFB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cxnSp>
        <p:nvCxnSpPr>
          <p:cNvPr id="41" name="Connector 1570"/>
          <p:cNvCxnSpPr>
            <a:endCxn id="39" idx="0"/>
          </p:cNvCxnSpPr>
          <p:nvPr/>
        </p:nvCxnSpPr>
        <p:spPr>
          <a:xfrm flipH="1" flipV="1">
            <a:off x="4694116" y="983973"/>
            <a:ext cx="316319" cy="641165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cxnSp>
        <p:nvCxnSpPr>
          <p:cNvPr id="42" name="Connector 1571"/>
          <p:cNvCxnSpPr/>
          <p:nvPr/>
        </p:nvCxnSpPr>
        <p:spPr>
          <a:xfrm flipV="1">
            <a:off x="5010435" y="395843"/>
            <a:ext cx="61765" cy="1229294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cxnSp>
        <p:nvCxnSpPr>
          <p:cNvPr id="43" name="Connector 1572"/>
          <p:cNvCxnSpPr>
            <a:endCxn id="37" idx="0"/>
          </p:cNvCxnSpPr>
          <p:nvPr/>
        </p:nvCxnSpPr>
        <p:spPr>
          <a:xfrm flipH="1">
            <a:off x="4250553" y="1625137"/>
            <a:ext cx="759883" cy="1269151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cxnSp>
        <p:nvCxnSpPr>
          <p:cNvPr id="44" name="Connector 1573"/>
          <p:cNvCxnSpPr>
            <a:endCxn id="38" idx="0"/>
          </p:cNvCxnSpPr>
          <p:nvPr/>
        </p:nvCxnSpPr>
        <p:spPr>
          <a:xfrm flipH="1">
            <a:off x="4373244" y="1625138"/>
            <a:ext cx="637191" cy="1944791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cxnSp>
        <p:nvCxnSpPr>
          <p:cNvPr id="46" name="Connector 1575"/>
          <p:cNvCxnSpPr/>
          <p:nvPr/>
        </p:nvCxnSpPr>
        <p:spPr>
          <a:xfrm flipH="1">
            <a:off x="4648396" y="1625137"/>
            <a:ext cx="362039" cy="2590046"/>
          </a:xfrm>
          <a:prstGeom prst="straightConnector1">
            <a:avLst/>
          </a:prstGeom>
          <a:ln w="25400" cap="rnd">
            <a:solidFill>
              <a:srgbClr val="FFFFFF"/>
            </a:solidFill>
            <a:custDash>
              <a:ds d="100000" sp="200000"/>
            </a:custDash>
          </a:ln>
        </p:spPr>
      </p:cxnSp>
      <p:sp>
        <p:nvSpPr>
          <p:cNvPr id="47" name="Shape 1576"/>
          <p:cNvSpPr/>
          <p:nvPr/>
        </p:nvSpPr>
        <p:spPr>
          <a:xfrm>
            <a:off x="3156534" y="864941"/>
            <a:ext cx="1427272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Access to Talent</a:t>
            </a:r>
          </a:p>
        </p:txBody>
      </p:sp>
      <p:sp>
        <p:nvSpPr>
          <p:cNvPr id="48" name="Shape 1577"/>
          <p:cNvSpPr/>
          <p:nvPr/>
        </p:nvSpPr>
        <p:spPr>
          <a:xfrm>
            <a:off x="2855707" y="1502796"/>
            <a:ext cx="1427273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Access to Capital</a:t>
            </a:r>
          </a:p>
        </p:txBody>
      </p:sp>
      <p:sp>
        <p:nvSpPr>
          <p:cNvPr id="49" name="Shape 1578"/>
          <p:cNvSpPr/>
          <p:nvPr/>
        </p:nvSpPr>
        <p:spPr>
          <a:xfrm>
            <a:off x="2693116" y="2119847"/>
            <a:ext cx="1427273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Access to Know-how</a:t>
            </a:r>
          </a:p>
        </p:txBody>
      </p:sp>
      <p:sp>
        <p:nvSpPr>
          <p:cNvPr id="50" name="Shape 1579"/>
          <p:cNvSpPr/>
          <p:nvPr/>
        </p:nvSpPr>
        <p:spPr>
          <a:xfrm>
            <a:off x="2715975" y="2783377"/>
            <a:ext cx="1427272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Supportive Culture</a:t>
            </a:r>
          </a:p>
        </p:txBody>
      </p:sp>
      <p:sp>
        <p:nvSpPr>
          <p:cNvPr id="51" name="Shape 1580"/>
          <p:cNvSpPr/>
          <p:nvPr/>
        </p:nvSpPr>
        <p:spPr>
          <a:xfrm>
            <a:off x="2983406" y="3371412"/>
            <a:ext cx="1303003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 dirty="0">
                <a:solidFill>
                  <a:schemeClr val="tx1"/>
                </a:solidFill>
              </a:rPr>
              <a:t>Supportive Public Policies</a:t>
            </a:r>
          </a:p>
        </p:txBody>
      </p:sp>
      <p:sp>
        <p:nvSpPr>
          <p:cNvPr id="54" name="Shape 1583"/>
          <p:cNvSpPr/>
          <p:nvPr/>
        </p:nvSpPr>
        <p:spPr>
          <a:xfrm>
            <a:off x="4304665" y="1554501"/>
            <a:ext cx="182881" cy="182881"/>
          </a:xfrm>
          <a:prstGeom prst="ellipse">
            <a:avLst/>
          </a:prstGeom>
          <a:solidFill>
            <a:srgbClr val="00BAFB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cxnSp>
        <p:nvCxnSpPr>
          <p:cNvPr id="55" name="Connector 1584"/>
          <p:cNvCxnSpPr>
            <a:endCxn id="54" idx="0"/>
          </p:cNvCxnSpPr>
          <p:nvPr/>
        </p:nvCxnSpPr>
        <p:spPr>
          <a:xfrm flipH="1">
            <a:off x="4396104" y="1625137"/>
            <a:ext cx="614331" cy="20804"/>
          </a:xfrm>
          <a:prstGeom prst="straightConnector1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</a:ln>
        </p:spPr>
      </p:cxnSp>
      <p:cxnSp>
        <p:nvCxnSpPr>
          <p:cNvPr id="58" name="Connector 1590"/>
          <p:cNvCxnSpPr>
            <a:stCxn id="62" idx="0"/>
            <a:endCxn id="59" idx="0"/>
          </p:cNvCxnSpPr>
          <p:nvPr/>
        </p:nvCxnSpPr>
        <p:spPr>
          <a:xfrm>
            <a:off x="2238037" y="2890436"/>
            <a:ext cx="688646" cy="1"/>
          </a:xfrm>
          <a:prstGeom prst="straightConnector1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</a:ln>
        </p:spPr>
      </p:cxnSp>
      <p:sp>
        <p:nvSpPr>
          <p:cNvPr id="59" name="Shape 1591"/>
          <p:cNvSpPr/>
          <p:nvPr/>
        </p:nvSpPr>
        <p:spPr>
          <a:xfrm>
            <a:off x="2835244" y="2798996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60" name="Shape 1592"/>
          <p:cNvSpPr/>
          <p:nvPr/>
        </p:nvSpPr>
        <p:spPr>
          <a:xfrm rot="16200000">
            <a:off x="2315179" y="3493019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events</a:t>
            </a:r>
          </a:p>
        </p:txBody>
      </p:sp>
      <p:sp>
        <p:nvSpPr>
          <p:cNvPr id="61" name="Shape 1593"/>
          <p:cNvSpPr/>
          <p:nvPr/>
        </p:nvSpPr>
        <p:spPr>
          <a:xfrm>
            <a:off x="2489626" y="2798996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62" name="Shape 1594"/>
          <p:cNvSpPr/>
          <p:nvPr/>
        </p:nvSpPr>
        <p:spPr>
          <a:xfrm>
            <a:off x="2146599" y="2798996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63" name="Shape 1595"/>
          <p:cNvSpPr/>
          <p:nvPr/>
        </p:nvSpPr>
        <p:spPr>
          <a:xfrm rot="16200000">
            <a:off x="1972842" y="3493019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exhibition</a:t>
            </a:r>
          </a:p>
        </p:txBody>
      </p:sp>
      <p:sp>
        <p:nvSpPr>
          <p:cNvPr id="64" name="Shape 1596"/>
          <p:cNvSpPr/>
          <p:nvPr/>
        </p:nvSpPr>
        <p:spPr>
          <a:xfrm rot="16200000">
            <a:off x="1629687" y="3493019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party</a:t>
            </a:r>
          </a:p>
        </p:txBody>
      </p:sp>
      <p:cxnSp>
        <p:nvCxnSpPr>
          <p:cNvPr id="65" name="Connector 1597"/>
          <p:cNvCxnSpPr>
            <a:stCxn id="69" idx="0"/>
            <a:endCxn id="66" idx="0"/>
          </p:cNvCxnSpPr>
          <p:nvPr/>
        </p:nvCxnSpPr>
        <p:spPr>
          <a:xfrm>
            <a:off x="2060727" y="2241212"/>
            <a:ext cx="688646" cy="1"/>
          </a:xfrm>
          <a:prstGeom prst="straightConnector1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</a:ln>
        </p:spPr>
      </p:cxnSp>
      <p:sp>
        <p:nvSpPr>
          <p:cNvPr id="66" name="Shape 1598"/>
          <p:cNvSpPr/>
          <p:nvPr/>
        </p:nvSpPr>
        <p:spPr>
          <a:xfrm>
            <a:off x="2657933" y="2149772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67" name="Shape 1599"/>
          <p:cNvSpPr/>
          <p:nvPr/>
        </p:nvSpPr>
        <p:spPr>
          <a:xfrm rot="16200000">
            <a:off x="2137868" y="1391696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68" name="Shape 1600"/>
          <p:cNvSpPr/>
          <p:nvPr/>
        </p:nvSpPr>
        <p:spPr>
          <a:xfrm>
            <a:off x="2312315" y="2149772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69" name="Shape 1601"/>
          <p:cNvSpPr/>
          <p:nvPr/>
        </p:nvSpPr>
        <p:spPr>
          <a:xfrm>
            <a:off x="1969288" y="2149772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70" name="Shape 1602"/>
          <p:cNvSpPr/>
          <p:nvPr/>
        </p:nvSpPr>
        <p:spPr>
          <a:xfrm rot="16200000">
            <a:off x="1795531" y="1391696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71" name="Shape 1603"/>
          <p:cNvSpPr/>
          <p:nvPr/>
        </p:nvSpPr>
        <p:spPr>
          <a:xfrm rot="16200000">
            <a:off x="1452376" y="1391696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workshop</a:t>
            </a:r>
          </a:p>
        </p:txBody>
      </p:sp>
      <p:cxnSp>
        <p:nvCxnSpPr>
          <p:cNvPr id="72" name="Connector 1604"/>
          <p:cNvCxnSpPr>
            <a:stCxn id="75" idx="0"/>
            <a:endCxn id="73" idx="0"/>
          </p:cNvCxnSpPr>
          <p:nvPr/>
        </p:nvCxnSpPr>
        <p:spPr>
          <a:xfrm>
            <a:off x="3152855" y="974535"/>
            <a:ext cx="328549" cy="1"/>
          </a:xfrm>
          <a:prstGeom prst="straightConnector1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</a:ln>
        </p:spPr>
      </p:cxnSp>
      <p:sp>
        <p:nvSpPr>
          <p:cNvPr id="73" name="Shape 1605"/>
          <p:cNvSpPr/>
          <p:nvPr/>
        </p:nvSpPr>
        <p:spPr>
          <a:xfrm>
            <a:off x="3389963" y="883095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74" name="Shape 1606"/>
          <p:cNvSpPr/>
          <p:nvPr/>
        </p:nvSpPr>
        <p:spPr>
          <a:xfrm rot="16200000">
            <a:off x="2869898" y="125020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event</a:t>
            </a:r>
          </a:p>
        </p:txBody>
      </p:sp>
      <p:sp>
        <p:nvSpPr>
          <p:cNvPr id="75" name="Shape 1607"/>
          <p:cNvSpPr/>
          <p:nvPr/>
        </p:nvSpPr>
        <p:spPr>
          <a:xfrm>
            <a:off x="3061416" y="883095"/>
            <a:ext cx="182881" cy="182881"/>
          </a:xfrm>
          <a:prstGeom prst="ellipse">
            <a:avLst/>
          </a:prstGeom>
          <a:solidFill>
            <a:srgbClr val="84DDFD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76" name="Shape 1608"/>
          <p:cNvSpPr/>
          <p:nvPr/>
        </p:nvSpPr>
        <p:spPr>
          <a:xfrm rot="16200000">
            <a:off x="2527563" y="125020"/>
            <a:ext cx="122301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broadcast</a:t>
            </a:r>
          </a:p>
        </p:txBody>
      </p:sp>
      <p:sp>
        <p:nvSpPr>
          <p:cNvPr id="31" name="Shape 1532"/>
          <p:cNvSpPr/>
          <p:nvPr/>
        </p:nvSpPr>
        <p:spPr>
          <a:xfrm>
            <a:off x="4699474" y="1314177"/>
            <a:ext cx="621923" cy="621923"/>
          </a:xfrm>
          <a:prstGeom prst="ellipse">
            <a:avLst/>
          </a:prstGeom>
          <a:solidFill>
            <a:srgbClr val="00BAFB"/>
          </a:solidFill>
          <a:ln w="38100">
            <a:solidFill>
              <a:schemeClr val="accent1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Env. Factor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6241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5463" y="475114"/>
            <a:ext cx="5533587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Goals</a:t>
            </a:r>
            <a:endParaRPr lang="th-TH" sz="60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8726" y="2219771"/>
            <a:ext cx="107813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Raise awareness and inspire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(50% of our students)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Build an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entrepreneurial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mindset</a:t>
            </a:r>
          </a:p>
          <a:p>
            <a:pPr lvl="2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Talk, call for ideas, campus tour, camps, competitions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Educate and train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(10% of our students)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Educate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concept of how to build a business using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experiential-based methods</a:t>
            </a:r>
          </a:p>
          <a:p>
            <a:pPr lvl="2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courses + 2 courses on commercializing your projects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Incubate and accelerate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(1% of our students)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Build student startups</a:t>
            </a:r>
            <a:endParaRPr lang="th-TH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mage result for miss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956" y="248019"/>
            <a:ext cx="2127264" cy="15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warenes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36" y="358167"/>
            <a:ext cx="2851375" cy="17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511" y="584611"/>
            <a:ext cx="774657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Awareness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  <a:endParaRPr lang="th-TH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344" y="2566412"/>
            <a:ext cx="10868684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Goal: Build an innovative and entrepreneurial spirits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Activities: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Series of talk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tours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Blogs and News on Hatch social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medai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Encourage and help students to join competitions to gain inspiration (social, Tech, Business) </a:t>
            </a:r>
          </a:p>
          <a:p>
            <a:pPr marL="457200" lvl="1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th-T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traini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80" y="276201"/>
            <a:ext cx="2115873" cy="17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937" y="481874"/>
            <a:ext cx="5706717" cy="1325563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Educate and </a:t>
            </a:r>
            <a:r>
              <a:rPr lang="en-US" sz="49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br>
              <a:rPr lang="en-US" sz="49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Curriculum Integration)</a:t>
            </a:r>
            <a:endParaRPr lang="th-TH" sz="36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19" y="2168089"/>
            <a:ext cx="11053998" cy="388921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Goal: Educate the concept of how to build a business using active learning methods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Target: 1,000 students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Activities: curriculum / courseware design, and material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eneral education courses (GEN XXX)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Innovation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Entrepreneurship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Technology and Innovation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Sustainable Development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Digital Literacy for Entrepreneurs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Lab-to-market, a small class with PBL pedagogy, for graduate students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Commercializing Science and Technology Project (Undergraduate department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elective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th-TH" dirty="0" smtClean="0">
              <a:latin typeface="Arial" panose="020B0604020202020204" pitchFamily="34" charset="0"/>
              <a:cs typeface="Segoe UI Light" panose="020B0502040204020203" pitchFamily="34" charset="0"/>
            </a:endParaRPr>
          </a:p>
          <a:p>
            <a:pPr marL="457200" lvl="1" indent="0">
              <a:buNone/>
            </a:pP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3806" y="5880410"/>
            <a:ext cx="9591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scale, we plan to build an E-learning platform for business 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courseware in the near future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th-TH" sz="24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2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714" y="26997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Ecosystem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410238"/>
            <a:ext cx="12192000" cy="9015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161245" y="1556414"/>
            <a:ext cx="9869510" cy="5301586"/>
            <a:chOff x="1161245" y="1556414"/>
            <a:chExt cx="9869510" cy="53015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245" y="1556414"/>
              <a:ext cx="9869510" cy="530158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028219" y="4355757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&amp; KX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5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29" y="2728803"/>
            <a:ext cx="11271278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Goal: Educate the concept through short training</a:t>
            </a:r>
          </a:p>
          <a:p>
            <a:pPr marL="457200" lvl="1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Target: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500 KMUTT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Incubation Workshop Programs (8 Episodes) – once a year 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Co-Creation Camp (2-3 days) – 4 times / year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KMUTT Boot camp – once a year</a:t>
            </a:r>
            <a:endParaRPr lang="th-TH" sz="2800" dirty="0">
              <a:latin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1768" y="7650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Educate and Train </a:t>
            </a:r>
          </a:p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(Annual workshop Series)</a:t>
            </a:r>
            <a:endParaRPr lang="th-TH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mage result for workshop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67" y="720938"/>
            <a:ext cx="1413799" cy="141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ncubator startu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52" y="422493"/>
            <a:ext cx="2399112" cy="17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50006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Incubate and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</a:t>
            </a:r>
            <a:endParaRPr lang="th-TH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667" y="1825624"/>
            <a:ext cx="10942522" cy="4351338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Goal: Build student startups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Main Activities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Talent screening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incubation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incorporation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Other Activities: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Facilitate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development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Co-working space management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Mentoring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Seed Funding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Legal advisory and Financial consultancy</a:t>
            </a:r>
          </a:p>
          <a:p>
            <a:pPr marL="457200" lvl="1" indent="0">
              <a:buNone/>
            </a:pPr>
            <a:endParaRPr lang="th-T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2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545" y="1966495"/>
            <a:ext cx="546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 for potentials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Problem/Solution Fit for a hypothetical startup ideas (4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545" y="3285758"/>
            <a:ext cx="6247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Educate and Train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actual Problem/Solution journey using own startup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50k seed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 and consultations)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33" y="978196"/>
            <a:ext cx="5671647" cy="5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89901" y="1233379"/>
            <a:ext cx="388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Inspire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460" y="2323290"/>
            <a:ext cx="261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(L0)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460" y="3413201"/>
            <a:ext cx="261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 (L1)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830" y="4797814"/>
            <a:ext cx="6585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 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Product/Market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ourney (fulltime for 4 months with 200k seed funding and co-working space, consultation, and networking)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7460" y="4394941"/>
            <a:ext cx="261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 (L2)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8795" y="5376681"/>
            <a:ext cx="136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8395" y="3878391"/>
            <a:ext cx="2750198" cy="26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8353778" y="6323435"/>
            <a:ext cx="133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awawiwat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545" y="768255"/>
            <a:ext cx="546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entrepreneurship through camps and talks (1-2 days)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53" y="1490621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Co-Creation Camps</a:t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KMUTT AND KX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13899" r="-2780" b="12586"/>
          <a:stretch/>
        </p:blipFill>
        <p:spPr>
          <a:xfrm>
            <a:off x="6198839" y="3508744"/>
            <a:ext cx="6119628" cy="3374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8" b="-1752"/>
          <a:stretch/>
        </p:blipFill>
        <p:spPr>
          <a:xfrm>
            <a:off x="0" y="3508744"/>
            <a:ext cx="6109053" cy="3479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398">
            <a:off x="6813576" y="621690"/>
            <a:ext cx="4242843" cy="31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217" y="4469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Co-Creation Camps in 2017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727" y="2115556"/>
            <a:ext cx="10870580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Camp 1 :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Hackathon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@ KX in collaboration with SCB (March 2017), funded by SCB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Camp 2: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Tech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@ KMUTT in collaboration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FinTech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Association (August 2017), funded by STI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Camp 3: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Tech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@KX in collaboration with G-Able (September 2017), funded by STI and G-Able 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Camp 4: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Truck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Accessories Design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@ KX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collaboration with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Aeroklas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(November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2017), funded by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EPG group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289" y="896660"/>
            <a:ext cx="5319238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DAY 2017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4"/>
          <a:stretch/>
        </p:blipFill>
        <p:spPr>
          <a:xfrm>
            <a:off x="5883349" y="3118884"/>
            <a:ext cx="6308651" cy="3739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8883"/>
            <a:ext cx="5883349" cy="3739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328">
            <a:off x="6931905" y="314615"/>
            <a:ext cx="4492717" cy="29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Hatch Co-Working Space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97" t="3503"/>
          <a:stretch/>
        </p:blipFill>
        <p:spPr>
          <a:xfrm>
            <a:off x="527742" y="1965746"/>
            <a:ext cx="6430615" cy="439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9634"/>
          <a:stretch/>
        </p:blipFill>
        <p:spPr>
          <a:xfrm>
            <a:off x="7142351" y="1965746"/>
            <a:ext cx="4562475" cy="2145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1284" b="17561"/>
          <a:stretch/>
        </p:blipFill>
        <p:spPr>
          <a:xfrm>
            <a:off x="7142351" y="4215155"/>
            <a:ext cx="4562475" cy="2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366978"/>
            <a:ext cx="12191999" cy="3491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026" name="Picture 2" descr="Image result for digital ventures sc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13243" r="10529" b="14126"/>
          <a:stretch/>
        </p:blipFill>
        <p:spPr bwMode="auto">
          <a:xfrm>
            <a:off x="3835961" y="1739388"/>
            <a:ext cx="1931261" cy="12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mu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67" y="1343631"/>
            <a:ext cx="1677458" cy="172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plus sign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358057" y="2206141"/>
            <a:ext cx="364400" cy="37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artne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45" y="1478594"/>
            <a:ext cx="1337539" cy="12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equalsign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011448" y="2206141"/>
            <a:ext cx="269010" cy="26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lated image"/>
          <p:cNvPicPr>
            <a:picLocks noChangeAspect="1" noChangeArrowheads="1" noCrop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57" y="1417654"/>
            <a:ext cx="1362551" cy="136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55626" y="270261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8142" y="2707249"/>
            <a:ext cx="18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mage result for plus sign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669154" y="2206141"/>
            <a:ext cx="364400" cy="37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58680" y="3481643"/>
            <a:ext cx="9803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create the innovation value chain for Thailand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7280" y="4181082"/>
            <a:ext cx="49214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/ Data Analytics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and AI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Reality / Augmented Reality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of Things</a:t>
            </a:r>
          </a:p>
          <a:p>
            <a:pPr algn="ctr"/>
            <a:r>
              <a:rPr lang="en-US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Biometric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52650" y="251973"/>
            <a:ext cx="7877397" cy="137835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TECH HOUSE</a:t>
            </a:r>
            <a:endParaRPr lang="th-TH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289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NEW GEN EXECUTIVES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D0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47267" y="1143163"/>
            <a:ext cx="3943048" cy="2439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131" y="3746718"/>
            <a:ext cx="112492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ukhumvit Set"/>
                <a:cs typeface="Sukhumvit Set"/>
              </a:rPr>
              <a:t>Well-selected top students from </a:t>
            </a:r>
            <a:r>
              <a:rPr lang="en-US" sz="2000" b="1" dirty="0" smtClean="0">
                <a:solidFill>
                  <a:srgbClr val="E28807"/>
                </a:solidFill>
                <a:latin typeface="Sukhumvit Set"/>
                <a:cs typeface="Sukhumvit Set"/>
              </a:rPr>
              <a:t>KMUTT</a:t>
            </a:r>
            <a:r>
              <a:rPr lang="en-US" sz="2000" dirty="0" smtClean="0">
                <a:solidFill>
                  <a:srgbClr val="E28807"/>
                </a:solidFill>
                <a:latin typeface="Sukhumvit Set"/>
                <a:cs typeface="Sukhumvit Set"/>
              </a:rPr>
              <a:t> </a:t>
            </a:r>
            <a:r>
              <a:rPr lang="en-US" sz="2000" dirty="0" smtClean="0">
                <a:latin typeface="Sukhumvit Set"/>
                <a:cs typeface="Sukhumvit Set"/>
              </a:rPr>
              <a:t>are recruited to take on the roles and responsibilities of top business executives of your organization.</a:t>
            </a:r>
          </a:p>
          <a:p>
            <a:pPr algn="ctr"/>
            <a:endParaRPr lang="en-US" sz="1000" dirty="0" smtClean="0">
              <a:latin typeface="Sukhumvit Set"/>
              <a:cs typeface="Sukhumvit Set"/>
            </a:endParaRPr>
          </a:p>
          <a:p>
            <a:pPr algn="ctr"/>
            <a:r>
              <a:rPr lang="en-US" sz="2000" dirty="0" smtClean="0">
                <a:solidFill>
                  <a:srgbClr val="800000"/>
                </a:solidFill>
                <a:latin typeface="Sukhumvit Set"/>
                <a:cs typeface="Sukhumvit Set"/>
              </a:rPr>
              <a:t>THE</a:t>
            </a:r>
            <a:r>
              <a:rPr lang="en-US" sz="2000" dirty="0" smtClean="0">
                <a:latin typeface="Sukhumvit Set"/>
                <a:cs typeface="Sukhumvit Set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Sukhumvit Set"/>
                <a:cs typeface="Sukhumvit Set"/>
              </a:rPr>
              <a:t>NEW GEN </a:t>
            </a:r>
            <a:r>
              <a:rPr lang="en-US" sz="2000" dirty="0" smtClean="0">
                <a:solidFill>
                  <a:srgbClr val="800000"/>
                </a:solidFill>
                <a:latin typeface="Sukhumvit Set"/>
                <a:cs typeface="Sukhumvit Set"/>
              </a:rPr>
              <a:t>EXECUTIVES</a:t>
            </a:r>
            <a:r>
              <a:rPr lang="en-US" sz="2000" dirty="0" smtClean="0">
                <a:latin typeface="Sukhumvit Set"/>
                <a:cs typeface="Sukhumvit Set"/>
              </a:rPr>
              <a:t> will turn their critical gaze on professional and personal challenges found in your organization and address them.</a:t>
            </a:r>
          </a:p>
          <a:p>
            <a:pPr algn="ctr"/>
            <a:endParaRPr lang="en-US" sz="1000" dirty="0" smtClean="0">
              <a:latin typeface="Sukhumvit Set"/>
              <a:cs typeface="Sukhumvit Set"/>
            </a:endParaRPr>
          </a:p>
          <a:p>
            <a:pPr algn="ctr"/>
            <a:r>
              <a:rPr lang="en-US" sz="2000" dirty="0" smtClean="0">
                <a:latin typeface="Sukhumvit Set"/>
                <a:cs typeface="Sukhumvit Set"/>
              </a:rPr>
              <a:t>For 15 weeks, they will divide their time between </a:t>
            </a:r>
            <a:r>
              <a:rPr lang="en-US" sz="2000" b="1" i="1" dirty="0" smtClean="0">
                <a:latin typeface="Sukhumvit Set"/>
                <a:cs typeface="Sukhumvit Set"/>
              </a:rPr>
              <a:t>the headquarters</a:t>
            </a:r>
            <a:r>
              <a:rPr lang="en-US" sz="2000" dirty="0" smtClean="0">
                <a:latin typeface="Sukhumvit Set"/>
                <a:cs typeface="Sukhumvit Set"/>
              </a:rPr>
              <a:t>, where they learn about your business operations, and </a:t>
            </a:r>
            <a:r>
              <a:rPr lang="en-US" sz="2000" b="1" i="1" dirty="0" smtClean="0">
                <a:latin typeface="Sukhumvit Set"/>
                <a:cs typeface="Sukhumvit Set"/>
              </a:rPr>
              <a:t>the simulated boardroom</a:t>
            </a:r>
            <a:r>
              <a:rPr lang="en-US" sz="2000" dirty="0" smtClean="0">
                <a:latin typeface="Sukhumvit Set"/>
                <a:cs typeface="Sukhumvit Set"/>
              </a:rPr>
              <a:t>, where they meet their Advisor to reflect on the lessons learned and to formulate a game plan to address your business challenges from their innovative fresh perspectives.</a:t>
            </a:r>
            <a:endParaRPr lang="en-US" sz="2000" dirty="0">
              <a:latin typeface="Sukhumvit Set"/>
              <a:cs typeface="Sukhumvit Set"/>
            </a:endParaRPr>
          </a:p>
          <a:p>
            <a:pPr algn="ctr"/>
            <a:endParaRPr lang="en-US" sz="2000" dirty="0" smtClean="0">
              <a:latin typeface="Sukhumvit Set"/>
              <a:cs typeface="Sukhumvit Set"/>
            </a:endParaRPr>
          </a:p>
          <a:p>
            <a:pPr algn="ctr"/>
            <a:endParaRPr lang="en-US" sz="2000" dirty="0">
              <a:latin typeface="Sukhumvit Set"/>
              <a:cs typeface="Sukhumvit Set"/>
            </a:endParaRPr>
          </a:p>
        </p:txBody>
      </p:sp>
    </p:spTree>
    <p:extLst>
      <p:ext uri="{BB962C8B-B14F-4D97-AF65-F5344CB8AC3E}">
        <p14:creationId xmlns:p14="http://schemas.microsoft.com/office/powerpoint/2010/main" val="239102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digital transform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/>
          <a:stretch/>
        </p:blipFill>
        <p:spPr bwMode="auto">
          <a:xfrm>
            <a:off x="1091159" y="1890936"/>
            <a:ext cx="9936231" cy="413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286107" y="873159"/>
            <a:ext cx="9410740" cy="167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Transformation</a:t>
            </a:r>
          </a:p>
          <a:p>
            <a:endParaRPr lang="th-TH" sz="3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107" y="5880815"/>
            <a:ext cx="105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Entrepreneurial University: A Strategic Plan at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KMUTT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/>
          <p:nvPr/>
        </p:nvSpPr>
        <p:spPr>
          <a:xfrm>
            <a:off x="7661697" y="611713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29" name="Shape 1329"/>
          <p:cNvSpPr/>
          <p:nvPr/>
        </p:nvSpPr>
        <p:spPr>
          <a:xfrm>
            <a:off x="7227226" y="552604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10" dirty="0"/>
              <a:t>SMEs / </a:t>
            </a:r>
            <a:r>
              <a:rPr lang="en-US" sz="810" dirty="0" smtClean="0"/>
              <a:t>Corporates / Students</a:t>
            </a:r>
            <a:endParaRPr sz="810" dirty="0"/>
          </a:p>
        </p:txBody>
      </p:sp>
      <p:sp>
        <p:nvSpPr>
          <p:cNvPr id="1330" name="Shape 1330"/>
          <p:cNvSpPr/>
          <p:nvPr/>
        </p:nvSpPr>
        <p:spPr>
          <a:xfrm>
            <a:off x="7074034" y="8030524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rgbClr val="FFE8C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31" name="Shape 1331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32" name="Shape 1332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  <a:endParaRPr sz="990" dirty="0">
              <a:solidFill>
                <a:schemeClr val="tx1"/>
              </a:solidFill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34" name="Shape 1334"/>
          <p:cNvSpPr/>
          <p:nvPr/>
        </p:nvSpPr>
        <p:spPr>
          <a:xfrm>
            <a:off x="2099934" y="6007117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36" name="Shape 1336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</p:spTree>
    <p:extLst>
      <p:ext uri="{BB962C8B-B14F-4D97-AF65-F5344CB8AC3E}">
        <p14:creationId xmlns:p14="http://schemas.microsoft.com/office/powerpoint/2010/main" val="246941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39" name="Shape 1339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40" name="Shape 1340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41" name="Shape 1341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42" name="Shape 1342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43" name="Shape 1343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44" name="Shape 1344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45" name="Shape 1345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46" name="Shape 1346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</p:spTree>
    <p:extLst>
      <p:ext uri="{BB962C8B-B14F-4D97-AF65-F5344CB8AC3E}">
        <p14:creationId xmlns:p14="http://schemas.microsoft.com/office/powerpoint/2010/main" val="19583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49" name="Shape 1349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0" name="Shape 1350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51" name="Shape 1351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 dirty="0"/>
              <a:t>economic</a:t>
            </a:r>
          </a:p>
        </p:txBody>
      </p:sp>
      <p:sp>
        <p:nvSpPr>
          <p:cNvPr id="1352" name="Shape 1352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53" name="Shape 1353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54" name="Shape 1354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55" name="Shape 1355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56" name="Shape 1356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57" name="Shape 1357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</p:spTree>
    <p:extLst>
      <p:ext uri="{BB962C8B-B14F-4D97-AF65-F5344CB8AC3E}">
        <p14:creationId xmlns:p14="http://schemas.microsoft.com/office/powerpoint/2010/main" val="27950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3027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62"/>
          <p:cNvSpPr/>
          <p:nvPr/>
        </p:nvSpPr>
        <p:spPr>
          <a:xfrm flipH="1">
            <a:off x="8391400" y="216569"/>
            <a:ext cx="652337" cy="76393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5682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362"/>
          <p:cNvSpPr/>
          <p:nvPr/>
        </p:nvSpPr>
        <p:spPr>
          <a:xfrm flipH="1">
            <a:off x="8391400" y="216569"/>
            <a:ext cx="652337" cy="76393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59" name="Shape 1359"/>
          <p:cNvSpPr/>
          <p:nvPr/>
        </p:nvSpPr>
        <p:spPr>
          <a:xfrm>
            <a:off x="5853936" y="844326"/>
            <a:ext cx="3601630" cy="3601630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170" dirty="0">
              <a:solidFill>
                <a:schemeClr val="tx1"/>
              </a:solidFill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661697" y="3671113"/>
            <a:ext cx="2" cy="2016923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1" name="Shape 1361"/>
          <p:cNvSpPr/>
          <p:nvPr/>
        </p:nvSpPr>
        <p:spPr>
          <a:xfrm>
            <a:off x="7227226" y="3080027"/>
            <a:ext cx="855053" cy="855053"/>
          </a:xfrm>
          <a:prstGeom prst="ellipse">
            <a:avLst/>
          </a:prstGeom>
          <a:solidFill>
            <a:srgbClr val="66B132"/>
          </a:solidFill>
          <a:ln w="63500">
            <a:solidFill>
              <a:schemeClr val="accent6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810" dirty="0"/>
              <a:t>SMEs / Corporates / Students</a:t>
            </a:r>
          </a:p>
        </p:txBody>
      </p:sp>
      <p:sp>
        <p:nvSpPr>
          <p:cNvPr id="1362" name="Shape 1362"/>
          <p:cNvSpPr/>
          <p:nvPr/>
        </p:nvSpPr>
        <p:spPr>
          <a:xfrm>
            <a:off x="6540297" y="84287"/>
            <a:ext cx="524816" cy="1190681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363" name="Shape 1363"/>
          <p:cNvSpPr/>
          <p:nvPr/>
        </p:nvSpPr>
        <p:spPr>
          <a:xfrm>
            <a:off x="7074034" y="5584505"/>
            <a:ext cx="1143001" cy="1143001"/>
          </a:xfrm>
          <a:prstGeom prst="ellipse">
            <a:avLst/>
          </a:prstGeom>
          <a:solidFill>
            <a:srgbClr val="5E5E5E"/>
          </a:solidFill>
          <a:ln w="889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70"/>
              <a:t>economic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465170" y="469233"/>
            <a:ext cx="1002431" cy="998620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 dirty="0"/>
              <a:t>Incubation</a:t>
            </a:r>
            <a:r>
              <a:rPr lang="en-US" sz="900" dirty="0"/>
              <a:t>/ </a:t>
            </a:r>
            <a:r>
              <a:rPr sz="900" dirty="0"/>
              <a:t>Acceleration</a:t>
            </a:r>
          </a:p>
        </p:txBody>
      </p:sp>
      <p:sp>
        <p:nvSpPr>
          <p:cNvPr id="1365" name="Shape 1365"/>
          <p:cNvSpPr/>
          <p:nvPr/>
        </p:nvSpPr>
        <p:spPr>
          <a:xfrm>
            <a:off x="1814816" y="5748672"/>
            <a:ext cx="224488" cy="224488"/>
          </a:xfrm>
          <a:prstGeom prst="ellipse">
            <a:avLst/>
          </a:prstGeom>
          <a:solidFill>
            <a:srgbClr val="F16D48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6" name="Shape 1366"/>
          <p:cNvSpPr/>
          <p:nvPr/>
        </p:nvSpPr>
        <p:spPr>
          <a:xfrm>
            <a:off x="2099934" y="5738575"/>
            <a:ext cx="1350691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990" dirty="0">
                <a:solidFill>
                  <a:schemeClr val="tx1"/>
                </a:solidFill>
              </a:rPr>
              <a:t>Supporting ecosystem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814816" y="6043761"/>
            <a:ext cx="224488" cy="224488"/>
          </a:xfrm>
          <a:prstGeom prst="ellipse">
            <a:avLst/>
          </a:prstGeom>
          <a:solidFill>
            <a:srgbClr val="01BCF5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68" name="Shape 1368"/>
          <p:cNvSpPr/>
          <p:nvPr/>
        </p:nvSpPr>
        <p:spPr>
          <a:xfrm>
            <a:off x="2099933" y="6033664"/>
            <a:ext cx="1299395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Environmental Factor</a:t>
            </a:r>
          </a:p>
        </p:txBody>
      </p:sp>
      <p:sp>
        <p:nvSpPr>
          <p:cNvPr id="1369" name="Shape 1369"/>
          <p:cNvSpPr/>
          <p:nvPr/>
        </p:nvSpPr>
        <p:spPr>
          <a:xfrm>
            <a:off x="1814816" y="6338848"/>
            <a:ext cx="224488" cy="224488"/>
          </a:xfrm>
          <a:prstGeom prst="ellipse">
            <a:avLst/>
          </a:prstGeom>
          <a:solidFill>
            <a:srgbClr val="60B049"/>
          </a:solidFill>
          <a:ln w="12700">
            <a:miter lim="400000"/>
          </a:ln>
        </p:spPr>
        <p:txBody>
          <a:bodyPr lIns="34290" tIns="34290" rIns="34290" bIns="34290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90"/>
          </a:p>
        </p:txBody>
      </p:sp>
      <p:sp>
        <p:nvSpPr>
          <p:cNvPr id="1370" name="Shape 1370"/>
          <p:cNvSpPr/>
          <p:nvPr/>
        </p:nvSpPr>
        <p:spPr>
          <a:xfrm>
            <a:off x="2099933" y="6328751"/>
            <a:ext cx="770404" cy="24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14" name="Shape 1379"/>
          <p:cNvSpPr/>
          <p:nvPr/>
        </p:nvSpPr>
        <p:spPr>
          <a:xfrm>
            <a:off x="7866585" y="507541"/>
            <a:ext cx="945923" cy="945923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050"/>
              <a:t>Mentoring</a:t>
            </a:r>
          </a:p>
        </p:txBody>
      </p:sp>
      <p:sp>
        <p:nvSpPr>
          <p:cNvPr id="16" name="Shape 1391"/>
          <p:cNvSpPr/>
          <p:nvPr/>
        </p:nvSpPr>
        <p:spPr>
          <a:xfrm flipV="1">
            <a:off x="9027775" y="1626706"/>
            <a:ext cx="1263271" cy="459162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custDash>
              <a:ds d="100000" sp="200000"/>
            </a:custDash>
            <a:miter lim="400000"/>
          </a:ln>
        </p:spPr>
        <p:txBody>
          <a:bodyPr lIns="45720" tIns="45720" rIns="45720" bIns="45720" anchor="ctr"/>
          <a:lstStyle/>
          <a:p>
            <a:endParaRPr sz="1620"/>
          </a:p>
        </p:txBody>
      </p:sp>
      <p:sp>
        <p:nvSpPr>
          <p:cNvPr id="17" name="Shape 1396"/>
          <p:cNvSpPr/>
          <p:nvPr/>
        </p:nvSpPr>
        <p:spPr>
          <a:xfrm>
            <a:off x="8899930" y="1440053"/>
            <a:ext cx="945923" cy="945922"/>
          </a:xfrm>
          <a:prstGeom prst="ellipse">
            <a:avLst/>
          </a:prstGeom>
          <a:solidFill>
            <a:srgbClr val="F16D48"/>
          </a:solidFill>
          <a:ln w="38100">
            <a:solidFill>
              <a:schemeClr val="accent2">
                <a:lumMod val="40000"/>
                <a:lumOff val="6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/>
          <a:lstStyle>
            <a:lvl1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90" dirty="0"/>
              <a:t>Funds / Capital Networks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51143" y="35332"/>
            <a:ext cx="6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borrowed from KX pitching deck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09569" y="234888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5318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</TotalTime>
  <Words>1021</Words>
  <Application>Microsoft Office PowerPoint</Application>
  <PresentationFormat>Widescreen</PresentationFormat>
  <Paragraphs>258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Angsana New</vt:lpstr>
      <vt:lpstr>Arial</vt:lpstr>
      <vt:lpstr>Arial Rounded MT Bold</vt:lpstr>
      <vt:lpstr>Calibri</vt:lpstr>
      <vt:lpstr>Calibri Light</vt:lpstr>
      <vt:lpstr>Cordia New</vt:lpstr>
      <vt:lpstr>Courier New</vt:lpstr>
      <vt:lpstr>Segoe UI Light</vt:lpstr>
      <vt:lpstr>Sukhumvit Set</vt:lpstr>
      <vt:lpstr>Wingdings</vt:lpstr>
      <vt:lpstr>Office Theme</vt:lpstr>
      <vt:lpstr>KMUTT Entrepreneurship Academy</vt:lpstr>
      <vt:lpstr>The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Goals</vt:lpstr>
      <vt:lpstr>Raise Awareness and Inspiration</vt:lpstr>
      <vt:lpstr>Educate and Train (Curriculum Integration)</vt:lpstr>
      <vt:lpstr>PowerPoint Presentation</vt:lpstr>
      <vt:lpstr>Incubate and Accelerate</vt:lpstr>
      <vt:lpstr>PowerPoint Presentation</vt:lpstr>
      <vt:lpstr>Co-Creation Camps @ KMUTT AND KX</vt:lpstr>
      <vt:lpstr>Previous Co-Creation Camps in 2017</vt:lpstr>
      <vt:lpstr> DEMO DAY 2017</vt:lpstr>
      <vt:lpstr>Hatch Co-Working Space</vt:lpstr>
      <vt:lpstr>DEEP TECH HOUSE</vt:lpstr>
      <vt:lpstr>THE NEW GEN EXECUTIVES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Entrepreneur Academy</dc:title>
  <dc:creator>CPE-PC</dc:creator>
  <cp:lastModifiedBy>Tiranee Achalakul</cp:lastModifiedBy>
  <cp:revision>144</cp:revision>
  <dcterms:created xsi:type="dcterms:W3CDTF">2016-09-06T02:58:54Z</dcterms:created>
  <dcterms:modified xsi:type="dcterms:W3CDTF">2018-01-30T06:37:24Z</dcterms:modified>
</cp:coreProperties>
</file>